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10600" dirty="0">
                <a:effectLst>
                  <a:outerShdw blurRad="38100" dist="38100" dir="2700000" algn="tl">
                    <a:srgbClr val="000000">
                      <a:alpha val="43137"/>
                    </a:srgbClr>
                  </a:outerShdw>
                </a:effectLst>
                <a:latin typeface="Edwardian Script ITC" panose="030303020407070D0804" pitchFamily="66" charset="0"/>
              </a:rPr>
              <a:t>Welcome</a:t>
            </a:r>
            <a:r>
              <a:rPr lang="ar-SA" dirty="0">
                <a:effectLst>
                  <a:outerShdw blurRad="38100" dist="38100" dir="2700000" algn="tl">
                    <a:srgbClr val="000000">
                      <a:alpha val="43137"/>
                    </a:srgbClr>
                  </a:outerShdw>
                </a:effectLst>
              </a:rPr>
              <a:t/>
            </a:r>
            <a:br>
              <a:rPr lang="ar-SA" dirty="0">
                <a:effectLst>
                  <a:outerShdw blurRad="38100" dist="38100" dir="2700000" algn="tl">
                    <a:srgbClr val="000000">
                      <a:alpha val="43137"/>
                    </a:srgbClr>
                  </a:outerShdw>
                </a:effectLst>
              </a:rPr>
            </a:br>
            <a:r>
              <a:rPr lang="ar-SA" dirty="0"/>
              <a:t>المدرس الدكتور حسام حسن عبد العالي</a:t>
            </a:r>
            <a:br>
              <a:rPr lang="ar-SA" dirty="0"/>
            </a:br>
            <a:r>
              <a:rPr lang="ar-SA" dirty="0"/>
              <a:t>قسم علوم التربة والموارد المائية</a:t>
            </a:r>
            <a:br>
              <a:rPr lang="ar-SA" dirty="0"/>
            </a:br>
            <a:r>
              <a:rPr lang="ar-SA" dirty="0"/>
              <a:t>كلية الزراعة/ جامعة البصرة</a:t>
            </a:r>
            <a:br>
              <a:rPr lang="ar-SA" dirty="0"/>
            </a:br>
            <a:r>
              <a:rPr lang="ar-SA" dirty="0"/>
              <a:t>البصرة/ العراق</a:t>
            </a:r>
            <a:br>
              <a:rPr lang="ar-SA" dirty="0"/>
            </a:br>
            <a:r>
              <a:rPr lang="en-US" dirty="0">
                <a:solidFill>
                  <a:srgbClr val="00B0F0"/>
                </a:solidFill>
              </a:rPr>
              <a:t>husam.abdulaali@uobasrah.edu.iq</a:t>
            </a:r>
            <a:br>
              <a:rPr lang="en-US" dirty="0">
                <a:solidFill>
                  <a:srgbClr val="00B0F0"/>
                </a:solidFill>
              </a:rPr>
            </a:br>
            <a:endParaRPr lang="en-US" dirty="0"/>
          </a:p>
        </p:txBody>
      </p:sp>
    </p:spTree>
    <p:extLst>
      <p:ext uri="{BB962C8B-B14F-4D97-AF65-F5344CB8AC3E}">
        <p14:creationId xmlns:p14="http://schemas.microsoft.com/office/powerpoint/2010/main" val="400057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u="sng" dirty="0"/>
              <a:t>مفردات المنهج مادة تسوية وتعديل </a:t>
            </a:r>
            <a:r>
              <a:rPr lang="ar-SA" sz="4000" b="1" u="sng" dirty="0" smtClean="0"/>
              <a:t>الاراضي</a:t>
            </a:r>
            <a:endParaRPr lang="en-US" sz="4000" dirty="0"/>
          </a:p>
        </p:txBody>
      </p:sp>
      <p:sp>
        <p:nvSpPr>
          <p:cNvPr id="3" name="عنصر نائب للمحتوى 2"/>
          <p:cNvSpPr>
            <a:spLocks noGrp="1"/>
          </p:cNvSpPr>
          <p:nvPr>
            <p:ph idx="1"/>
          </p:nvPr>
        </p:nvSpPr>
        <p:spPr/>
        <p:txBody>
          <a:bodyPr>
            <a:normAutofit/>
          </a:bodyPr>
          <a:lstStyle/>
          <a:p>
            <a:pPr marL="0" indent="0">
              <a:buNone/>
            </a:pPr>
            <a:r>
              <a:rPr lang="ar-SA" sz="2000" dirty="0" smtClean="0">
                <a:cs typeface="+mj-cs"/>
              </a:rPr>
              <a:t>1-</a:t>
            </a:r>
            <a:r>
              <a:rPr lang="ar-SA" sz="2000" dirty="0">
                <a:cs typeface="+mj-cs"/>
              </a:rPr>
              <a:t>  مقدمة , نبذة تاريخية  , العلوم ذات العلاقة , الاهمية في الشؤون الزراعية .</a:t>
            </a:r>
          </a:p>
          <a:p>
            <a:pPr marL="0" indent="0">
              <a:buNone/>
            </a:pPr>
            <a:r>
              <a:rPr lang="ar-SA" sz="2000" dirty="0">
                <a:cs typeface="+mj-cs"/>
              </a:rPr>
              <a:t>2-  اهداف التسوية وتعديل الاراضي .</a:t>
            </a:r>
          </a:p>
          <a:p>
            <a:pPr marL="0" indent="0">
              <a:buNone/>
            </a:pPr>
            <a:r>
              <a:rPr lang="ar-SA" sz="2000" dirty="0">
                <a:cs typeface="+mj-cs"/>
              </a:rPr>
              <a:t>3-  انواع التسوية , معايير اختيار النوع , مستلزمات </a:t>
            </a:r>
            <a:r>
              <a:rPr lang="ar-SA" sz="2000" dirty="0" err="1">
                <a:cs typeface="+mj-cs"/>
              </a:rPr>
              <a:t>النطبيق</a:t>
            </a:r>
            <a:r>
              <a:rPr lang="ar-SA" sz="2000" dirty="0">
                <a:cs typeface="+mj-cs"/>
              </a:rPr>
              <a:t> .</a:t>
            </a:r>
          </a:p>
          <a:p>
            <a:pPr marL="0" indent="0">
              <a:buNone/>
            </a:pPr>
            <a:r>
              <a:rPr lang="ar-SA" sz="2000" dirty="0">
                <a:cs typeface="+mj-cs"/>
              </a:rPr>
              <a:t>4-  الامور الوجب اتباعها قبل البدء </a:t>
            </a:r>
            <a:r>
              <a:rPr lang="ar-SA" sz="2000" dirty="0" err="1">
                <a:cs typeface="+mj-cs"/>
              </a:rPr>
              <a:t>باعمال</a:t>
            </a:r>
            <a:r>
              <a:rPr lang="ar-SA" sz="2000" dirty="0">
                <a:cs typeface="+mj-cs"/>
              </a:rPr>
              <a:t> التسوية والتعديل: عوامل التربة .</a:t>
            </a:r>
          </a:p>
          <a:p>
            <a:pPr marL="0" indent="0">
              <a:buNone/>
            </a:pPr>
            <a:r>
              <a:rPr lang="ar-SA" sz="2000" dirty="0">
                <a:cs typeface="+mj-cs"/>
              </a:rPr>
              <a:t>5-  عوامل البيئة والنبات , العوامل البشرية , عوامل الاستغلال , المخرجات من التسوية .</a:t>
            </a:r>
          </a:p>
          <a:p>
            <a:pPr marL="0" indent="0">
              <a:buNone/>
            </a:pPr>
            <a:r>
              <a:rPr lang="ar-SA" sz="2000" dirty="0">
                <a:cs typeface="+mj-cs"/>
              </a:rPr>
              <a:t>6-  التباين الطوبوغرافية , علاقته بالتسوية والتعديل , طرائق التقدير , الطرائق المباشرة .</a:t>
            </a:r>
          </a:p>
          <a:p>
            <a:pPr marL="0" indent="0">
              <a:buNone/>
            </a:pPr>
            <a:r>
              <a:rPr lang="ar-SA" sz="2000" dirty="0">
                <a:cs typeface="+mj-cs"/>
              </a:rPr>
              <a:t>7-  اعداد الخرائط , تفسير الخرائط ضمن معايير التعديل وربطها </a:t>
            </a:r>
            <a:r>
              <a:rPr lang="ar-SA" sz="2000" dirty="0" err="1">
                <a:cs typeface="+mj-cs"/>
              </a:rPr>
              <a:t>باغراض</a:t>
            </a:r>
            <a:r>
              <a:rPr lang="ar-SA" sz="2000" dirty="0">
                <a:cs typeface="+mj-cs"/>
              </a:rPr>
              <a:t> واهداف التسوية .</a:t>
            </a:r>
          </a:p>
          <a:p>
            <a:pPr marL="0" indent="0">
              <a:buNone/>
            </a:pPr>
            <a:r>
              <a:rPr lang="ar-SA" sz="2000" dirty="0">
                <a:cs typeface="+mj-cs"/>
              </a:rPr>
              <a:t>8-  تعديل الاراضي بدون انحدار : الاهمية , سبل الاستعمال  , الاغراض .</a:t>
            </a:r>
          </a:p>
          <a:p>
            <a:pPr marL="0" indent="0">
              <a:buNone/>
            </a:pPr>
            <a:r>
              <a:rPr lang="ar-SA" sz="2000" dirty="0">
                <a:cs typeface="+mj-cs"/>
              </a:rPr>
              <a:t>9-  الاعمال الحقلية , طرق التنفيذ , مراحل العمل , الحسابات والتقديرات , التقييم .</a:t>
            </a:r>
          </a:p>
          <a:p>
            <a:pPr marL="0" indent="0">
              <a:buNone/>
            </a:pPr>
            <a:r>
              <a:rPr lang="ar-SA" sz="2000" dirty="0">
                <a:cs typeface="+mj-cs"/>
              </a:rPr>
              <a:t>10-  تعديل الاراضي بالانحدار واحد : الاهمية , سبل الاستعمال , الاغراض , الاعمال الحقلية .</a:t>
            </a:r>
          </a:p>
          <a:p>
            <a:pPr marL="0" indent="0">
              <a:buNone/>
            </a:pPr>
            <a:r>
              <a:rPr lang="ar-SA" sz="2000" dirty="0">
                <a:cs typeface="+mj-cs"/>
              </a:rPr>
              <a:t>11-  مراحل العمل .</a:t>
            </a:r>
          </a:p>
          <a:p>
            <a:pPr marL="0" indent="0">
              <a:buNone/>
            </a:pPr>
            <a:r>
              <a:rPr lang="ar-SA" sz="2000" dirty="0">
                <a:cs typeface="+mj-cs"/>
              </a:rPr>
              <a:t>12-  الحسابات والتقديرات , التقييم</a:t>
            </a:r>
          </a:p>
          <a:p>
            <a:endParaRPr lang="en-US" sz="2000" dirty="0">
              <a:cs typeface="+mj-cs"/>
            </a:endParaRPr>
          </a:p>
        </p:txBody>
      </p:sp>
    </p:spTree>
    <p:extLst>
      <p:ext uri="{BB962C8B-B14F-4D97-AF65-F5344CB8AC3E}">
        <p14:creationId xmlns:p14="http://schemas.microsoft.com/office/powerpoint/2010/main" val="11513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20688"/>
            <a:ext cx="8713573"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69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476672"/>
            <a:ext cx="7632848" cy="5509200"/>
          </a:xfrm>
          <a:prstGeom prst="rect">
            <a:avLst/>
          </a:prstGeom>
        </p:spPr>
        <p:txBody>
          <a:bodyPr wrap="square">
            <a:spAutoFit/>
          </a:bodyPr>
          <a:lstStyle/>
          <a:p>
            <a:r>
              <a:rPr lang="ar-IQ" dirty="0"/>
              <a:t> </a:t>
            </a:r>
            <a:r>
              <a:rPr lang="ar-IQ" sz="3200" dirty="0"/>
              <a:t>التسوية هي فرع من المساحة تختص بقياس البعد العمودي بين نقطتين او اكثر على سطح الارض بصورة مباشرة او غير مباشرة استنادا على مستوى ثابت يسمى مستوى المقارنة (متوسط مستوى سطح البحر) وعليه فالأبعاد العمودية يكون موجبة اذا كانت فوق مستوى المقارنة وسالبة اذا كانت تحت مستوى المقارنة وتستخدم الابعاد العمودية في تتبع الخطوط المتساوية الارتفاع (الخطوط الكنتورية) ورسم مقاطع التضاريس الارضية وتحديد نقاط على ارتفاعات معينة للأغراض الانشائية ولهذا فان عملية التسوية تعد مهمة جدا للحصول على البيانات واستعمالها للأغراض التطبيقية. </a:t>
            </a:r>
            <a:endParaRPr lang="en-US" sz="3200" dirty="0"/>
          </a:p>
        </p:txBody>
      </p:sp>
    </p:spTree>
    <p:extLst>
      <p:ext uri="{BB962C8B-B14F-4D97-AF65-F5344CB8AC3E}">
        <p14:creationId xmlns:p14="http://schemas.microsoft.com/office/powerpoint/2010/main" val="5503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25963"/>
          </a:xfrm>
        </p:spPr>
        <p:txBody>
          <a:bodyPr/>
          <a:lstStyle/>
          <a:p>
            <a:pPr marL="0" indent="0" algn="ctr">
              <a:buNone/>
            </a:pPr>
            <a:r>
              <a:rPr lang="en-US" sz="12600" dirty="0">
                <a:solidFill>
                  <a:srgbClr val="0070C0"/>
                </a:solidFill>
                <a:latin typeface="Brush Script MT" panose="03060802040406070304" pitchFamily="66" charset="0"/>
              </a:rPr>
              <a:t>thank you for listening</a:t>
            </a:r>
            <a:endParaRPr lang="en-US" sz="12600" dirty="0">
              <a:latin typeface="Brush Script MT" panose="03060802040406070304" pitchFamily="66" charset="0"/>
            </a:endParaRPr>
          </a:p>
          <a:p>
            <a:endParaRPr lang="en-US" dirty="0"/>
          </a:p>
        </p:txBody>
      </p:sp>
    </p:spTree>
    <p:extLst>
      <p:ext uri="{BB962C8B-B14F-4D97-AF65-F5344CB8AC3E}">
        <p14:creationId xmlns:p14="http://schemas.microsoft.com/office/powerpoint/2010/main" val="365726325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100</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Welcome المدرس الدكتور حسام حسن عبد العالي قسم علوم التربة والموارد المائية كلية الزراعة/ جامعة البصرة البصرة/ العراق husam.abdulaali@uobasrah.edu.iq </vt:lpstr>
      <vt:lpstr>مفردات المنهج مادة تسوية وتعديل الاراضي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المدرس الدكتور حسام حسن عبد العالي قسم علوم التربة والموارد المائية كلية الزراعة/ جامعة البصرة البصرة/ العراق husam.abdulaali@uobasrah.edu.iq </dc:title>
  <dc:creator>LENOVO</dc:creator>
  <cp:lastModifiedBy>LENOVO</cp:lastModifiedBy>
  <cp:revision>4</cp:revision>
  <dcterms:created xsi:type="dcterms:W3CDTF">2020-05-05T20:26:23Z</dcterms:created>
  <dcterms:modified xsi:type="dcterms:W3CDTF">2020-05-05T23:17:59Z</dcterms:modified>
</cp:coreProperties>
</file>